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85" r:id="rId4"/>
    <p:sldId id="286" r:id="rId5"/>
    <p:sldId id="287" r:id="rId6"/>
    <p:sldId id="288" r:id="rId7"/>
    <p:sldId id="296" r:id="rId8"/>
    <p:sldId id="289" r:id="rId9"/>
    <p:sldId id="290" r:id="rId10"/>
    <p:sldId id="297" r:id="rId11"/>
    <p:sldId id="291" r:id="rId12"/>
    <p:sldId id="279" r:id="rId13"/>
    <p:sldId id="271" r:id="rId14"/>
    <p:sldId id="294" r:id="rId1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FFE23C"/>
    <a:srgbClr val="63B2E3"/>
    <a:srgbClr val="0000BA"/>
    <a:srgbClr val="0BA2E3"/>
    <a:srgbClr val="35FF4E"/>
    <a:srgbClr val="7F70D6"/>
    <a:srgbClr val="D367D6"/>
    <a:srgbClr val="C93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1" autoAdjust="0"/>
  </p:normalViewPr>
  <p:slideViewPr>
    <p:cSldViewPr snapToGrid="0" snapToObjects="1">
      <p:cViewPr varScale="1">
        <p:scale>
          <a:sx n="44" d="100"/>
          <a:sy n="44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80" y="-10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732C8-3E6F-4651-93E3-8B3C64D22D16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1E526-C1A0-4C5D-A78E-4C726F4E96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540AF-D67E-5A40-B8F3-F237A255F1D2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9A071-023D-DF45-BB71-443F530699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6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4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 Reality Check II we check</a:t>
            </a:r>
            <a:r>
              <a:rPr lang="en-GB" baseline="0" dirty="0" smtClean="0"/>
              <a:t> to see whether the governance and supporting structures are in place.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56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Step 5 is a critical, often forgotten stage.</a:t>
            </a:r>
            <a:r>
              <a:rPr lang="en-GB" baseline="0" dirty="0" smtClean="0"/>
              <a:t> It is</a:t>
            </a:r>
            <a:r>
              <a:rPr lang="en-GB" dirty="0" smtClean="0"/>
              <a:t> necessary</a:t>
            </a:r>
            <a:r>
              <a:rPr lang="en-GB" baseline="0" dirty="0" smtClean="0"/>
              <a:t> to show you are on track, to help adapt the management properly,  as well as to show results. </a:t>
            </a:r>
          </a:p>
          <a:p>
            <a:pPr eaLnBrk="1" hangingPunct="1"/>
            <a:endParaRPr lang="en-GB" baseline="0" dirty="0" smtClean="0"/>
          </a:p>
          <a:p>
            <a:pPr eaLnBrk="1" hangingPunct="1"/>
            <a:r>
              <a:rPr lang="en-GB" baseline="0" dirty="0" smtClean="0"/>
              <a:t>It needs to be </a:t>
            </a:r>
            <a:r>
              <a:rPr lang="en-GB" u="sng" baseline="0" dirty="0" smtClean="0"/>
              <a:t>planned,</a:t>
            </a:r>
            <a:r>
              <a:rPr lang="en-GB" baseline="0" dirty="0" smtClean="0"/>
              <a:t> otherwise it will not happen.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summary – the EAFM cycle has 5 steps, 3 are planning,</a:t>
            </a:r>
            <a:r>
              <a:rPr lang="en-GB" baseline="0" dirty="0" smtClean="0"/>
              <a:t> one is doing and one is checking and improving.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Refer back to session 6 just before this one where we agreed that we need PLANS to link (existing) policies to action (i.e. to be able to actually implement those policies).</a:t>
            </a:r>
            <a:endParaRPr lang="en-GB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These steps are represented</a:t>
            </a:r>
            <a:r>
              <a:rPr lang="en-US" baseline="0" dirty="0" smtClean="0"/>
              <a:t> by the headings in a typical </a:t>
            </a:r>
            <a:r>
              <a:rPr lang="en-US" dirty="0" smtClean="0"/>
              <a:t>EAFM Plan.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Tell the participants that they will be developing one</a:t>
            </a:r>
            <a:r>
              <a:rPr lang="en-US" baseline="0" dirty="0" smtClean="0"/>
              <a:t> of these during the course. EAFM plan as an output and guiding tool.  Refer to same template on visuals gallery on wall.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Self explanatory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is first time the</a:t>
            </a:r>
            <a:r>
              <a:rPr lang="en-GB" baseline="0" dirty="0" smtClean="0"/>
              <a:t> cycle visual is introduced in the course; it will be a recurring visual.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STRESS that this module gives a quick run through what we will cover over the week. Its like a snapshot without detail and needs to be run through quickly. Point to each element as you talk. Terms like FMU will be </a:t>
            </a:r>
            <a:r>
              <a:rPr lang="en-GB" baseline="0" smtClean="0"/>
              <a:t>defined shortly.</a:t>
            </a: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[Some participants like to see the structure of the course, while others will be happy to skip this]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Refer to picture of this on wall-visual</a:t>
            </a:r>
            <a:r>
              <a:rPr lang="en-GB" baseline="0" dirty="0" smtClean="0"/>
              <a:t> gallery (</a:t>
            </a:r>
            <a:r>
              <a:rPr lang="en-GB" dirty="0" smtClean="0"/>
              <a:t>keep up as reference throughout course to remind participants of the steps through the cycle, so we can see every day how we are moving along).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Myriad Pro" pitchFamily="34" charset="0"/>
              <a:ea typeface="+mn-ea"/>
              <a:cs typeface="+mn-cs"/>
            </a:endParaRPr>
          </a:p>
          <a:p>
            <a:r>
              <a:rPr lang="en-GB" dirty="0" smtClean="0"/>
              <a:t>There</a:t>
            </a:r>
            <a:r>
              <a:rPr lang="en-GB" baseline="0" dirty="0" smtClean="0"/>
              <a:t> are 5 EAFM steps that fit under the general management cycle (outer circle).</a:t>
            </a:r>
          </a:p>
          <a:p>
            <a:r>
              <a:rPr lang="en-GB" baseline="0" dirty="0" smtClean="0"/>
              <a:t>Moving anti-clockwise around the cycle…….</a:t>
            </a:r>
          </a:p>
          <a:p>
            <a:r>
              <a:rPr lang="en-GB" baseline="0" dirty="0" smtClean="0"/>
              <a:t>The 5</a:t>
            </a:r>
            <a:r>
              <a:rPr lang="en-GB" baseline="30000" dirty="0" smtClean="0"/>
              <a:t>th</a:t>
            </a:r>
            <a:r>
              <a:rPr lang="en-GB" baseline="0" dirty="0" smtClean="0"/>
              <a:t> step aligns with checking and improving</a:t>
            </a:r>
          </a:p>
          <a:p>
            <a:r>
              <a:rPr lang="en-GB" baseline="0" dirty="0" smtClean="0"/>
              <a:t>And the 4</a:t>
            </a:r>
            <a:r>
              <a:rPr lang="en-GB" baseline="30000" dirty="0" smtClean="0"/>
              <a:t>th</a:t>
            </a:r>
            <a:r>
              <a:rPr lang="en-GB" baseline="0" dirty="0" smtClean="0"/>
              <a:t> step aligns with  doing.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planning phase into 3 steps; the output of these is an EAFM plan.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Before you start the process, you need to get organised and engage stakeholders – this is called STARTUP.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There are also 2 reality checks to make sure that we are being realistic and achievable.</a:t>
            </a:r>
          </a:p>
          <a:p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STARTUP</a:t>
            </a:r>
            <a:r>
              <a:rPr lang="en-US" baseline="0" dirty="0" smtClean="0"/>
              <a:t> A is getting organized and preparing the ground.</a:t>
            </a:r>
            <a:endParaRPr lang="en-US" dirty="0" smtClean="0"/>
          </a:p>
          <a:p>
            <a:r>
              <a:rPr lang="en-US" dirty="0" smtClean="0"/>
              <a:t>Many of the tasks in STARTUP</a:t>
            </a:r>
            <a:r>
              <a:rPr lang="en-US" baseline="0" dirty="0" smtClean="0"/>
              <a:t> A are only done o</a:t>
            </a:r>
            <a:r>
              <a:rPr lang="en-US" dirty="0" smtClean="0"/>
              <a:t>nce at the beginning of the process.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STARTUP B we engage the stakeholders.</a:t>
            </a:r>
          </a:p>
          <a:p>
            <a:r>
              <a:rPr lang="en-US" baseline="0" dirty="0" smtClean="0"/>
              <a:t>The tasks in B are ONGOING: they are started here and continue throughout the lifetime of EAFM process.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Step 1 is called “Define and scope the Fisheries</a:t>
            </a:r>
            <a:r>
              <a:rPr lang="en-GB" baseline="0" dirty="0" smtClean="0"/>
              <a:t> Management Unit”. In this step, stakeholders agree on a vision and pull together relevant background material.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</a:t>
            </a:r>
            <a:r>
              <a:rPr lang="en-GB" baseline="0" dirty="0" smtClean="0"/>
              <a:t> Step 2, we firstly identify all the issues that affect the fishery and then we prioritise them. This allows us to set a number of goals about what we want to achieve in the longer term.</a:t>
            </a:r>
          </a:p>
          <a:p>
            <a:pPr eaLnBrk="1" hangingPunct="1"/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aseline="0" dirty="0" smtClean="0"/>
              <a:t>At this point we carry out a reality check to look at constraints and opportunities.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99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 Step 3, the plan is developed based on the previous</a:t>
            </a:r>
            <a:r>
              <a:rPr lang="en-GB" baseline="0" dirty="0" smtClean="0"/>
              <a:t> inputs from steps 1 &amp; 2.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plan needs to be formalized and communicated,</a:t>
            </a:r>
            <a:r>
              <a:rPr lang="en-GB" baseline="0" dirty="0" smtClean="0"/>
              <a:t> or else it will be just another plan on some one’s desk. This is carried out in step 4 along with some considerations of how to implement it.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12394" y="6415007"/>
            <a:ext cx="9356394" cy="456493"/>
            <a:chOff x="-239690" y="4520469"/>
            <a:chExt cx="9356394" cy="456493"/>
          </a:xfrm>
        </p:grpSpPr>
        <p:sp>
          <p:nvSpPr>
            <p:cNvPr id="10" name="Rectangle 9"/>
            <p:cNvSpPr/>
            <p:nvPr/>
          </p:nvSpPr>
          <p:spPr>
            <a:xfrm>
              <a:off x="2585397" y="4520469"/>
              <a:ext cx="6531307" cy="450526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6D934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23763" y="4526436"/>
              <a:ext cx="5116429" cy="4505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6D934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075678" y="4542879"/>
              <a:ext cx="450526" cy="416547"/>
            </a:xfrm>
            <a:prstGeom prst="triangle">
              <a:avLst/>
            </a:prstGeom>
            <a:solidFill>
              <a:srgbClr val="3185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-239690" y="4566665"/>
              <a:ext cx="3859160" cy="378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7. EAFM PROCESS OVERVIEW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</p:grpSp>
      <p:pic>
        <p:nvPicPr>
          <p:cNvPr id="13" name="Picture 12" descr="EAFM_image_green3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" t="61768" r="39" b="29124"/>
          <a:stretch/>
        </p:blipFill>
        <p:spPr>
          <a:xfrm>
            <a:off x="-5624" y="0"/>
            <a:ext cx="9155248" cy="6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4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4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7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7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4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1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1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9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BCCF-0831-F841-9118-2C9D3AB9CB2D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5007973"/>
            <a:ext cx="9144000" cy="1850027"/>
            <a:chOff x="0" y="5007973"/>
            <a:chExt cx="9144000" cy="1850027"/>
          </a:xfrm>
        </p:grpSpPr>
        <p:sp>
          <p:nvSpPr>
            <p:cNvPr id="8" name="Rectangle 7"/>
            <p:cNvSpPr/>
            <p:nvPr/>
          </p:nvSpPr>
          <p:spPr>
            <a:xfrm>
              <a:off x="0" y="5007973"/>
              <a:ext cx="9144000" cy="1850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S_high-res.jp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014" y="5245418"/>
              <a:ext cx="8227973" cy="1529932"/>
            </a:xfrm>
            <a:prstGeom prst="rect">
              <a:avLst/>
            </a:prstGeom>
          </p:spPr>
        </p:pic>
      </p:grpSp>
      <p:pic>
        <p:nvPicPr>
          <p:cNvPr id="10" name="Picture 9" descr="EAFM_image_green3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31"/>
          <a:stretch/>
        </p:blipFill>
        <p:spPr>
          <a:xfrm>
            <a:off x="864" y="0"/>
            <a:ext cx="9155248" cy="514976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64" y="3879056"/>
            <a:ext cx="9198000" cy="977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64" y="1453992"/>
            <a:ext cx="9156700" cy="3148964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Myriad Pro"/>
                <a:cs typeface="Myriad Pro"/>
              </a:rPr>
              <a:t>7. </a:t>
            </a:r>
            <a:r>
              <a:rPr lang="en-US" sz="7200" b="1" dirty="0" smtClean="0">
                <a:solidFill>
                  <a:srgbClr val="FFE23C"/>
                </a:solidFill>
                <a:latin typeface="Myriad Pro"/>
                <a:cs typeface="Myriad Pro"/>
              </a:rPr>
              <a:t>EAFM </a:t>
            </a:r>
            <a:br>
              <a:rPr lang="en-US" sz="7200" b="1" dirty="0" smtClean="0">
                <a:solidFill>
                  <a:srgbClr val="FFE23C"/>
                </a:solidFill>
                <a:latin typeface="Myriad Pro"/>
                <a:cs typeface="Myriad Pro"/>
              </a:rPr>
            </a:br>
            <a:r>
              <a:rPr lang="en-US" sz="7200" b="1" dirty="0" smtClean="0">
                <a:solidFill>
                  <a:schemeClr val="bg1"/>
                </a:solidFill>
                <a:latin typeface="Myriad Pro"/>
                <a:cs typeface="Myriad Pro"/>
              </a:rPr>
              <a:t>process overview</a:t>
            </a:r>
            <a:endParaRPr lang="en-US" sz="7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00264" y="4856157"/>
            <a:ext cx="125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Version 1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3910" y="772786"/>
            <a:ext cx="9144000" cy="1210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Reality check II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pic>
        <p:nvPicPr>
          <p:cNvPr id="14" name="Picture 13" descr="Green Reality che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000">
            <a:off x="407101" y="2845360"/>
            <a:ext cx="4808513" cy="33203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8950" y="4029056"/>
            <a:ext cx="40491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"/>
                <a:cs typeface="Myriad Pro"/>
              </a:rPr>
              <a:t>Reality check </a:t>
            </a:r>
            <a:r>
              <a:rPr lang="en-US" sz="2800" b="1" dirty="0" smtClean="0">
                <a:latin typeface="Myriad Pro"/>
                <a:cs typeface="Myriad Pro"/>
              </a:rPr>
              <a:t>II</a:t>
            </a:r>
          </a:p>
          <a:p>
            <a:r>
              <a:rPr lang="en-US" sz="2000" b="1" dirty="0">
                <a:latin typeface="Myriad Pro"/>
                <a:cs typeface="Myriad Pro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 -Governance</a:t>
            </a:r>
          </a:p>
          <a:p>
            <a:r>
              <a:rPr lang="en-US" sz="2000" b="1" dirty="0">
                <a:latin typeface="Myriad Pro"/>
                <a:cs typeface="Myriad Pro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 -Co-management</a:t>
            </a:r>
          </a:p>
          <a:p>
            <a:r>
              <a:rPr lang="en-US" sz="2000" b="1" dirty="0">
                <a:latin typeface="Myriad Pro"/>
                <a:cs typeface="Myriad Pro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 -Supportive environment</a:t>
            </a:r>
            <a:endParaRPr lang="en-US" sz="2000" b="1" dirty="0">
              <a:latin typeface="Myriad Pro"/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01401" y="1981963"/>
            <a:ext cx="2660072" cy="2690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Clr>
                <a:srgbClr val="35FF4E"/>
              </a:buClr>
              <a:buSzPct val="100000"/>
            </a:pPr>
            <a:r>
              <a:rPr lang="en-US" sz="2400" b="1" dirty="0" smtClean="0">
                <a:latin typeface="Myriad Pro"/>
                <a:cs typeface="Myriad Pro"/>
              </a:rPr>
              <a:t>Checks whether the governance and supporting structures are in place</a:t>
            </a:r>
            <a:endParaRPr lang="en-US" sz="1800" b="1" dirty="0" smtClean="0"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10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565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876849"/>
            <a:ext cx="8458200" cy="1403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Step 5 </a:t>
            </a:r>
          </a:p>
          <a:p>
            <a:pPr algn="l"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Monitor, evaluate, adapt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8203" y="2306782"/>
            <a:ext cx="5687909" cy="34705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>
              <a:spcAft>
                <a:spcPts val="1800"/>
              </a:spcAft>
              <a:defRPr/>
            </a:pPr>
            <a:r>
              <a:rPr lang="en-GB" sz="2800" dirty="0" smtClean="0">
                <a:solidFill>
                  <a:schemeClr val="tx1"/>
                </a:solidFill>
                <a:latin typeface="Myriad Pro"/>
              </a:rPr>
              <a:t>5.1 Monitor &amp; evaluate (M&amp;E) performance of management actions</a:t>
            </a:r>
            <a:endParaRPr lang="en-US" sz="2800" b="1" dirty="0" smtClean="0">
              <a:solidFill>
                <a:schemeClr val="tx1"/>
              </a:solidFill>
              <a:latin typeface="Myriad Pro"/>
            </a:endParaRPr>
          </a:p>
          <a:p>
            <a:pPr marL="539750" indent="-539750">
              <a:defRPr/>
            </a:pPr>
            <a:r>
              <a:rPr lang="en-GB" sz="2800" dirty="0" smtClean="0">
                <a:solidFill>
                  <a:schemeClr val="tx1"/>
                </a:solidFill>
                <a:latin typeface="Myriad Pro"/>
              </a:rPr>
              <a:t>5.2 Adapt the plan based on</a:t>
            </a:r>
            <a:br>
              <a:rPr lang="en-GB" sz="2800" dirty="0" smtClean="0">
                <a:solidFill>
                  <a:schemeClr val="tx1"/>
                </a:solidFill>
                <a:latin typeface="Myriad Pro"/>
              </a:rPr>
            </a:br>
            <a:r>
              <a:rPr lang="en-GB" sz="2800" dirty="0" smtClean="0">
                <a:solidFill>
                  <a:schemeClr val="tx1"/>
                </a:solidFill>
                <a:latin typeface="Myriad Pro"/>
              </a:rPr>
              <a:t>M&amp;E</a:t>
            </a:r>
            <a:endParaRPr lang="en-US" sz="2800" b="1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3928" y="2696929"/>
            <a:ext cx="2660072" cy="2690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Clr>
                <a:srgbClr val="35FF4E"/>
              </a:buClr>
              <a:buSzPct val="100000"/>
            </a:pPr>
            <a:r>
              <a:rPr lang="en-US" sz="2400" b="1" dirty="0" smtClean="0">
                <a:latin typeface="Myriad Pro"/>
                <a:cs typeface="Myriad Pro"/>
              </a:rPr>
              <a:t>Completes the EAFM cycle with M&amp;E and adapts the plan to start a new cycle</a:t>
            </a:r>
            <a:endParaRPr lang="en-US" sz="1800" b="1" dirty="0" smtClean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11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342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98749" y="1532376"/>
            <a:ext cx="7542051" cy="45560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00BA"/>
              </a:buClr>
            </a:pPr>
            <a:r>
              <a:rPr lang="en-US" sz="3200" b="1" dirty="0" smtClean="0">
                <a:latin typeface="Myriad Pro"/>
                <a:cs typeface="Myriad Pro"/>
              </a:rPr>
              <a:t>Planning – Steps 1-3</a:t>
            </a:r>
          </a:p>
          <a:p>
            <a:pPr algn="l">
              <a:buClr>
                <a:srgbClr val="0000BA"/>
              </a:buClr>
            </a:pPr>
            <a:r>
              <a:rPr lang="en-US" sz="2800" dirty="0" smtClean="0">
                <a:latin typeface="Myriad Pro"/>
                <a:cs typeface="Myriad Pro"/>
              </a:rPr>
              <a:t>1. Define </a:t>
            </a:r>
            <a:r>
              <a:rPr lang="en-US" sz="2800" dirty="0">
                <a:latin typeface="Myriad Pro"/>
                <a:cs typeface="Myriad Pro"/>
              </a:rPr>
              <a:t>&amp; </a:t>
            </a:r>
            <a:r>
              <a:rPr lang="en-US" sz="2800" dirty="0" smtClean="0">
                <a:latin typeface="Myriad Pro"/>
                <a:cs typeface="Myriad Pro"/>
              </a:rPr>
              <a:t>scope</a:t>
            </a:r>
            <a:endParaRPr lang="en-US" sz="2800" dirty="0">
              <a:latin typeface="Myriad Pro"/>
              <a:cs typeface="Myriad Pro"/>
            </a:endParaRPr>
          </a:p>
          <a:p>
            <a:pPr algn="l">
              <a:buClr>
                <a:srgbClr val="0000BA"/>
              </a:buClr>
            </a:pPr>
            <a:r>
              <a:rPr lang="en-US" sz="2800" dirty="0" smtClean="0">
                <a:latin typeface="Myriad Pro"/>
                <a:cs typeface="Myriad Pro"/>
              </a:rPr>
              <a:t>2. Issues </a:t>
            </a:r>
            <a:r>
              <a:rPr lang="en-US" sz="2800" dirty="0">
                <a:latin typeface="Myriad Pro"/>
                <a:cs typeface="Myriad Pro"/>
              </a:rPr>
              <a:t>&amp; </a:t>
            </a:r>
            <a:r>
              <a:rPr lang="en-US" sz="2800" dirty="0" smtClean="0">
                <a:latin typeface="Myriad Pro"/>
                <a:cs typeface="Myriad Pro"/>
              </a:rPr>
              <a:t>goals</a:t>
            </a:r>
            <a:endParaRPr lang="en-US" sz="2800" dirty="0">
              <a:latin typeface="Myriad Pro"/>
              <a:cs typeface="Myriad Pro"/>
            </a:endParaRPr>
          </a:p>
          <a:p>
            <a:pPr algn="l">
              <a:spcAft>
                <a:spcPts val="3000"/>
              </a:spcAft>
              <a:buClr>
                <a:srgbClr val="0000BA"/>
              </a:buClr>
            </a:pPr>
            <a:r>
              <a:rPr lang="en-US" sz="2800" dirty="0" smtClean="0">
                <a:latin typeface="Myriad Pro"/>
                <a:cs typeface="Myriad Pro"/>
              </a:rPr>
              <a:t>3. Objectives</a:t>
            </a:r>
            <a:r>
              <a:rPr lang="en-US" sz="2800" dirty="0">
                <a:latin typeface="Myriad Pro"/>
                <a:cs typeface="Myriad Pro"/>
              </a:rPr>
              <a:t>, indicators, </a:t>
            </a:r>
            <a:r>
              <a:rPr lang="en-US" sz="2800" dirty="0" smtClean="0">
                <a:latin typeface="Myriad Pro"/>
                <a:cs typeface="Myriad Pro"/>
              </a:rPr>
              <a:t>management </a:t>
            </a:r>
            <a:r>
              <a:rPr lang="en-US" sz="2800" dirty="0">
                <a:latin typeface="Myriad Pro"/>
                <a:cs typeface="Myriad Pro"/>
              </a:rPr>
              <a:t>actions </a:t>
            </a:r>
            <a:r>
              <a:rPr lang="en-US" sz="2800" dirty="0" smtClean="0">
                <a:latin typeface="Myriad Pro"/>
                <a:cs typeface="Myriad Pro"/>
              </a:rPr>
              <a:t>&amp; compliance</a:t>
            </a:r>
            <a:r>
              <a:rPr lang="en-US" sz="2800" dirty="0">
                <a:latin typeface="Myriad Pro"/>
                <a:cs typeface="Myriad Pro"/>
              </a:rPr>
              <a:t>, </a:t>
            </a:r>
            <a:r>
              <a:rPr lang="en-US" sz="2800" dirty="0" smtClean="0">
                <a:latin typeface="Myriad Pro"/>
                <a:cs typeface="Myriad Pro"/>
              </a:rPr>
              <a:t>financing</a:t>
            </a:r>
            <a:endParaRPr lang="en-US" sz="2800" b="1" dirty="0" smtClean="0">
              <a:latin typeface="Myriad Pro"/>
              <a:cs typeface="Myriad Pro"/>
            </a:endParaRPr>
          </a:p>
          <a:p>
            <a:pPr algn="l">
              <a:buClr>
                <a:srgbClr val="FFE23C"/>
              </a:buClr>
            </a:pPr>
            <a:r>
              <a:rPr lang="en-US" sz="3200" b="1" dirty="0" smtClean="0">
                <a:latin typeface="Myriad Pro"/>
                <a:cs typeface="Myriad Pro"/>
              </a:rPr>
              <a:t>Doing -  Step 4</a:t>
            </a:r>
            <a:endParaRPr lang="en-US" sz="3200" b="1" dirty="0">
              <a:latin typeface="Myriad Pro"/>
              <a:cs typeface="Myriad Pro"/>
            </a:endParaRPr>
          </a:p>
          <a:p>
            <a:pPr algn="l">
              <a:spcAft>
                <a:spcPts val="1800"/>
              </a:spcAft>
              <a:buClr>
                <a:srgbClr val="FFE23C"/>
              </a:buClr>
            </a:pPr>
            <a:r>
              <a:rPr lang="en-US" sz="2800" dirty="0">
                <a:latin typeface="Myriad Pro"/>
                <a:cs typeface="Myriad Pro"/>
              </a:rPr>
              <a:t>4. </a:t>
            </a:r>
            <a:r>
              <a:rPr lang="en-US" sz="2800" dirty="0" smtClean="0">
                <a:latin typeface="Myriad Pro"/>
                <a:cs typeface="Myriad Pro"/>
              </a:rPr>
              <a:t>Implement</a:t>
            </a:r>
            <a:endParaRPr lang="en-US" sz="2800" dirty="0">
              <a:latin typeface="Myriad Pro"/>
              <a:cs typeface="Myriad Pro"/>
            </a:endParaRPr>
          </a:p>
          <a:p>
            <a:pPr algn="l">
              <a:buClr>
                <a:srgbClr val="FFE23C"/>
              </a:buClr>
            </a:pPr>
            <a:r>
              <a:rPr lang="en-US" sz="3200" b="1" dirty="0">
                <a:latin typeface="Myriad Pro"/>
                <a:cs typeface="Myriad Pro"/>
              </a:rPr>
              <a:t>Checking &amp; </a:t>
            </a:r>
            <a:r>
              <a:rPr lang="en-US" sz="3200" b="1" dirty="0" smtClean="0">
                <a:latin typeface="Myriad Pro"/>
                <a:cs typeface="Myriad Pro"/>
              </a:rPr>
              <a:t>improving - Step 5</a:t>
            </a:r>
            <a:endParaRPr lang="en-US" sz="3200" b="1" dirty="0">
              <a:latin typeface="Myriad Pro"/>
              <a:cs typeface="Myriad Pro"/>
            </a:endParaRPr>
          </a:p>
          <a:p>
            <a:pPr algn="l">
              <a:buClr>
                <a:srgbClr val="FFE23C"/>
              </a:buClr>
            </a:pPr>
            <a:r>
              <a:rPr lang="en-US" sz="2800" dirty="0">
                <a:latin typeface="Myriad Pro"/>
                <a:cs typeface="Myriad Pro"/>
              </a:rPr>
              <a:t>5. Monitor, evaluate and </a:t>
            </a:r>
            <a:r>
              <a:rPr lang="en-US" sz="2800" dirty="0" smtClean="0">
                <a:latin typeface="Myriad Pro"/>
                <a:cs typeface="Myriad Pro"/>
              </a:rPr>
              <a:t>adapt</a:t>
            </a: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98749" y="843560"/>
            <a:ext cx="5705285" cy="754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EAFM cycle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308" y="1000125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51988" y="5639963"/>
            <a:ext cx="589280" cy="0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51988" y="1887435"/>
            <a:ext cx="0" cy="3779520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1516" y="1907907"/>
            <a:ext cx="58928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12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658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55129"/>
            <a:ext cx="9144000" cy="5233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5800" y="1115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5800" y="695381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rgbClr val="0000BA"/>
                </a:solidFill>
                <a:latin typeface="Myriad Pro"/>
                <a:cs typeface="Myriad Pro"/>
              </a:rPr>
              <a:t>EAFM Plan outline</a:t>
            </a:r>
            <a:endParaRPr lang="en-US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42899" y="1314100"/>
            <a:ext cx="8458201" cy="495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35FF4E"/>
              </a:buClr>
              <a:buSzPct val="100000"/>
            </a:pPr>
            <a:r>
              <a:rPr lang="en-US" sz="2400" b="1" dirty="0">
                <a:latin typeface="Myriad Pro"/>
                <a:cs typeface="Myriad Pro"/>
              </a:rPr>
              <a:t>EAFM Management Plan for FMU </a:t>
            </a:r>
            <a:r>
              <a:rPr lang="en-US" sz="2400" b="1" dirty="0" smtClean="0">
                <a:latin typeface="Myriad Pro"/>
                <a:cs typeface="Myriad Pro"/>
              </a:rPr>
              <a:t>XX</a:t>
            </a:r>
          </a:p>
          <a:p>
            <a:pPr algn="l">
              <a:buClr>
                <a:srgbClr val="35FF4E"/>
              </a:buClr>
              <a:buSzPct val="100000"/>
            </a:pPr>
            <a:endParaRPr lang="en-US" sz="2400" b="1" dirty="0">
              <a:latin typeface="Myriad Pro"/>
              <a:cs typeface="Myriad Pro"/>
            </a:endParaRPr>
          </a:p>
          <a:p>
            <a:pPr marL="457200" indent="-457200" algn="l"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Myriad Pro"/>
                <a:cs typeface="Myriad Pro"/>
              </a:rPr>
              <a:t>Vision (Step 1)</a:t>
            </a:r>
            <a:endParaRPr lang="en-US" sz="2400" dirty="0">
              <a:latin typeface="Myriad Pro"/>
              <a:cs typeface="Myriad Pro"/>
            </a:endParaRPr>
          </a:p>
          <a:p>
            <a:pPr marL="457200" indent="-457200" algn="l"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Myriad Pro"/>
                <a:cs typeface="Myriad Pro"/>
              </a:rPr>
              <a:t>Background (Step 1)</a:t>
            </a:r>
            <a:endParaRPr lang="en-US" sz="2400" dirty="0">
              <a:latin typeface="Myriad Pro"/>
              <a:cs typeface="Myriad Pro"/>
            </a:endParaRPr>
          </a:p>
          <a:p>
            <a:pPr marL="457200" indent="-457200" algn="l"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Myriad Pro"/>
                <a:cs typeface="Myriad Pro"/>
              </a:rPr>
              <a:t>Major </a:t>
            </a:r>
            <a:r>
              <a:rPr lang="en-US" sz="2400" dirty="0" smtClean="0">
                <a:latin typeface="Myriad Pro"/>
                <a:cs typeface="Myriad Pro"/>
              </a:rPr>
              <a:t>threats </a:t>
            </a:r>
            <a:r>
              <a:rPr lang="en-US" sz="2400" dirty="0">
                <a:latin typeface="Myriad Pro"/>
                <a:cs typeface="Myriad Pro"/>
              </a:rPr>
              <a:t>and </a:t>
            </a:r>
            <a:r>
              <a:rPr lang="en-US" sz="2400" dirty="0" smtClean="0">
                <a:latin typeface="Myriad Pro"/>
                <a:cs typeface="Myriad Pro"/>
              </a:rPr>
              <a:t>issues (Step 2)</a:t>
            </a:r>
            <a:endParaRPr lang="en-US" sz="2400" dirty="0">
              <a:latin typeface="Myriad Pro"/>
              <a:cs typeface="Myriad Pro"/>
            </a:endParaRPr>
          </a:p>
          <a:p>
            <a:pPr marL="457200" indent="-457200" algn="l"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Myriad Pro"/>
                <a:cs typeface="Myriad Pro"/>
              </a:rPr>
              <a:t>Goals (Step 2)</a:t>
            </a:r>
            <a:endParaRPr lang="en-US" sz="2400" dirty="0">
              <a:latin typeface="Myriad Pro"/>
              <a:cs typeface="Myriad Pro"/>
            </a:endParaRPr>
          </a:p>
          <a:p>
            <a:pPr marL="457200" indent="-457200" algn="l"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Myriad Pro"/>
                <a:cs typeface="Myriad Pro"/>
              </a:rPr>
              <a:t>Objectives, indicators and </a:t>
            </a:r>
            <a:r>
              <a:rPr lang="en-US" sz="2400" dirty="0" smtClean="0">
                <a:latin typeface="Myriad Pro"/>
                <a:cs typeface="Myriad Pro"/>
              </a:rPr>
              <a:t>benchmarks (Step 3)</a:t>
            </a:r>
            <a:endParaRPr lang="en-US" sz="2400" dirty="0">
              <a:latin typeface="Myriad Pro"/>
              <a:cs typeface="Myriad Pro"/>
            </a:endParaRPr>
          </a:p>
          <a:p>
            <a:pPr marL="457200" indent="-457200" algn="l"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Myriad Pro"/>
                <a:cs typeface="Myriad Pro"/>
              </a:rPr>
              <a:t>Management </a:t>
            </a:r>
            <a:r>
              <a:rPr lang="en-US" sz="2400" dirty="0" smtClean="0">
                <a:latin typeface="Myriad Pro"/>
                <a:cs typeface="Myriad Pro"/>
              </a:rPr>
              <a:t>actions (Step 3)</a:t>
            </a:r>
            <a:endParaRPr lang="en-US" sz="2400" dirty="0">
              <a:latin typeface="Myriad Pro"/>
              <a:cs typeface="Myriad Pro"/>
            </a:endParaRPr>
          </a:p>
          <a:p>
            <a:pPr marL="457200" indent="-457200" algn="l"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Myriad Pro"/>
                <a:cs typeface="Myriad Pro"/>
              </a:rPr>
              <a:t>Compliance (Step 3)</a:t>
            </a:r>
            <a:endParaRPr lang="en-US" sz="2400" dirty="0">
              <a:latin typeface="Myriad Pro"/>
              <a:cs typeface="Myriad Pro"/>
            </a:endParaRPr>
          </a:p>
          <a:p>
            <a:pPr marL="457200" indent="-457200" algn="l"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Myriad Pro"/>
                <a:cs typeface="Myriad Pro"/>
              </a:rPr>
              <a:t>Data and info needs – </a:t>
            </a:r>
            <a:r>
              <a:rPr lang="en-US" sz="2400" dirty="0" smtClean="0">
                <a:latin typeface="Myriad Pro"/>
                <a:cs typeface="Myriad Pro"/>
              </a:rPr>
              <a:t>source </a:t>
            </a:r>
            <a:r>
              <a:rPr lang="en-US" sz="2400" dirty="0">
                <a:latin typeface="Myriad Pro"/>
                <a:cs typeface="Myriad Pro"/>
              </a:rPr>
              <a:t>of </a:t>
            </a:r>
            <a:r>
              <a:rPr lang="en-US" sz="2400" dirty="0" smtClean="0">
                <a:latin typeface="Myriad Pro"/>
                <a:cs typeface="Myriad Pro"/>
              </a:rPr>
              <a:t>data, etc (Step 3)</a:t>
            </a:r>
            <a:endParaRPr lang="en-US" sz="2400" dirty="0">
              <a:latin typeface="Myriad Pro"/>
              <a:cs typeface="Myriad Pro"/>
            </a:endParaRPr>
          </a:p>
          <a:p>
            <a:pPr marL="457200" indent="-457200" algn="l"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Myriad Pro"/>
                <a:cs typeface="Myriad Pro"/>
              </a:rPr>
              <a:t>Financing (Step 3)</a:t>
            </a:r>
            <a:endParaRPr lang="en-US" sz="2400" dirty="0">
              <a:latin typeface="Myriad Pro"/>
              <a:cs typeface="Myriad Pro"/>
            </a:endParaRPr>
          </a:p>
          <a:p>
            <a:pPr marL="457200" indent="-457200" algn="l"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Myriad Pro"/>
                <a:cs typeface="Myriad Pro"/>
              </a:rPr>
              <a:t>Communication – </a:t>
            </a:r>
            <a:r>
              <a:rPr lang="en-US" sz="2400" dirty="0" smtClean="0">
                <a:latin typeface="Myriad Pro"/>
                <a:cs typeface="Myriad Pro"/>
              </a:rPr>
              <a:t>link to communication strategy (Step 4)</a:t>
            </a:r>
            <a:endParaRPr lang="en-US" sz="2400" dirty="0">
              <a:latin typeface="Myriad Pro"/>
              <a:cs typeface="Myriad Pro"/>
            </a:endParaRPr>
          </a:p>
          <a:p>
            <a:pPr marL="457200" indent="-457200" algn="l">
              <a:buClr>
                <a:schemeClr val="accent5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Myriad Pro"/>
                <a:cs typeface="Myriad Pro"/>
              </a:rPr>
              <a:t>Review of the </a:t>
            </a:r>
            <a:r>
              <a:rPr lang="en-US" sz="2400" dirty="0" smtClean="0">
                <a:latin typeface="Myriad Pro"/>
                <a:cs typeface="Myriad Pro"/>
              </a:rPr>
              <a:t>plan – link to frequency of reviews (Step 5)</a:t>
            </a:r>
            <a:endParaRPr lang="en-US" sz="2400" dirty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13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168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685800" y="719876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Key messages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00730"/>
            <a:ext cx="84582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 smtClean="0">
                <a:latin typeface="Myriad Pro"/>
              </a:rPr>
              <a:t>The EAFM process cycle has 5 steps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 smtClean="0">
                <a:latin typeface="Myriad Pro"/>
              </a:rPr>
              <a:t>Before the first step in the cycle, get organized in the Start-up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 smtClean="0">
                <a:latin typeface="Myriad Pro"/>
              </a:rPr>
              <a:t>The EAFM plan comes from the outputs of Steps 1-3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 smtClean="0">
                <a:latin typeface="Myriad Pro"/>
              </a:rPr>
              <a:t>In Step 4 the plan is implemented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 smtClean="0">
                <a:latin typeface="Myriad Pro"/>
              </a:rPr>
              <a:t>In Step 5 the plan is evaluated and adapted for the next cycle</a:t>
            </a:r>
          </a:p>
          <a:p>
            <a:pPr marL="34290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endParaRPr lang="en-US" sz="2800" dirty="0" smtClean="0">
              <a:latin typeface="Myriad Pro"/>
            </a:endParaRPr>
          </a:p>
          <a:p>
            <a:pPr marL="34290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Arial"/>
              <a:buChar char="•"/>
            </a:pPr>
            <a:endParaRPr lang="en-US" sz="2800" dirty="0" smtClean="0">
              <a:latin typeface="Myriad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14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168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26" y="1262809"/>
            <a:ext cx="5667022" cy="51003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2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97714" y="654305"/>
            <a:ext cx="6513531" cy="532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>
                <a:solidFill>
                  <a:srgbClr val="0000BA"/>
                </a:solidFill>
                <a:latin typeface="Myriad Pro"/>
                <a:cs typeface="Myriad Pro"/>
              </a:rPr>
              <a:t>The 5 steps of EAFM</a:t>
            </a:r>
          </a:p>
          <a:p>
            <a:pPr algn="l">
              <a:lnSpc>
                <a:spcPct val="80000"/>
              </a:lnSpc>
            </a:pPr>
            <a:endParaRPr lang="en-US" sz="48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006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96795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Startup A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718274"/>
            <a:ext cx="5108577" cy="532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10000"/>
              </a:lnSpc>
              <a:buSzPct val="100000"/>
              <a:buFont typeface="+mj-lt"/>
              <a:buAutoNum type="alphaUcPeriod"/>
            </a:pPr>
            <a:r>
              <a:rPr lang="en-US" sz="3200" b="1" dirty="0" smtClean="0">
                <a:latin typeface="Myriad Pro"/>
                <a:cs typeface="Myriad Pro"/>
              </a:rPr>
              <a:t>Prepare the ground</a:t>
            </a:r>
            <a:endParaRPr lang="en-US" sz="3200" dirty="0">
              <a:latin typeface="Myriad Pro"/>
              <a:cs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35374" y="2533650"/>
            <a:ext cx="5730874" cy="34247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1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Identify who should be involved</a:t>
            </a:r>
          </a:p>
          <a:p>
            <a:pPr algn="l">
              <a:lnSpc>
                <a:spcPct val="11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00000"/>
            </a:pPr>
            <a:endParaRPr lang="en-US" sz="2800" dirty="0" smtClean="0">
              <a:latin typeface="Myriad Pro"/>
              <a:cs typeface="Myriad Pro"/>
            </a:endParaRPr>
          </a:p>
          <a:p>
            <a:pPr marL="342900" indent="-342900" algn="l">
              <a:lnSpc>
                <a:spcPct val="11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What is planned to happen (plan for the process)</a:t>
            </a:r>
          </a:p>
          <a:p>
            <a:pPr algn="l">
              <a:lnSpc>
                <a:spcPct val="11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00000"/>
            </a:pPr>
            <a:endParaRPr lang="en-US" sz="2800" dirty="0" smtClean="0">
              <a:latin typeface="Myriad Pro"/>
              <a:cs typeface="Myriad Pro"/>
            </a:endParaRPr>
          </a:p>
          <a:p>
            <a:pPr marL="342900" indent="-342900" algn="l">
              <a:lnSpc>
                <a:spcPct val="11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Decide on the general location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3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625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1039802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Startup B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879607"/>
            <a:ext cx="7951949" cy="532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10000"/>
              </a:lnSpc>
              <a:buSzPct val="100000"/>
              <a:buFont typeface="+mj-lt"/>
              <a:buAutoNum type="alphaUcPeriod" startAt="2"/>
            </a:pPr>
            <a:r>
              <a:rPr lang="en-US" sz="3200" b="1" dirty="0" smtClean="0">
                <a:solidFill>
                  <a:srgbClr val="000000"/>
                </a:solidFill>
                <a:latin typeface="Myriad Pro"/>
                <a:cs typeface="Myriad Pro"/>
              </a:rPr>
              <a:t>Stakeholder engagement</a:t>
            </a:r>
            <a:endParaRPr lang="en-US" sz="32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33600" y="2773438"/>
            <a:ext cx="7010400" cy="3715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Aft>
                <a:spcPts val="2400"/>
              </a:spcAft>
              <a:buClr>
                <a:schemeClr val="accent5">
                  <a:lumMod val="75000"/>
                </a:schemeClr>
              </a:buClr>
              <a:buSzPct val="150000"/>
            </a:pP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Engage stakeholders for:</a:t>
            </a:r>
            <a:endParaRPr lang="en-US" sz="10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marL="342900" indent="-342900" algn="l">
              <a:lnSpc>
                <a:spcPct val="110000"/>
              </a:lnSpc>
              <a:spcAft>
                <a:spcPts val="24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Participatory planning</a:t>
            </a:r>
          </a:p>
          <a:p>
            <a:pPr marL="342900" indent="-342900" algn="l">
              <a:lnSpc>
                <a:spcPct val="110000"/>
              </a:lnSpc>
              <a:spcAft>
                <a:spcPts val="24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Co-management</a:t>
            </a:r>
            <a:endParaRPr lang="en-US" sz="28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4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4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9129" y="2791326"/>
            <a:ext cx="4142874" cy="2434107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Myriad Pro"/>
              </a:rPr>
              <a:t>1.1 Define the FMU</a:t>
            </a:r>
          </a:p>
          <a:p>
            <a:pPr marL="514350" indent="-514350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Myriad Pro"/>
              </a:rPr>
              <a:t>1.2 Agree the FMU vision</a:t>
            </a:r>
          </a:p>
          <a:p>
            <a:pPr marL="514350" indent="-514350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Myriad Pro"/>
              </a:rPr>
              <a:t>1.3 Scope the FMU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9129" y="781448"/>
            <a:ext cx="7287126" cy="15198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rgbClr val="0000BA"/>
                </a:solidFill>
                <a:latin typeface="Myriad Pro"/>
                <a:cs typeface="Myriad Pro"/>
              </a:rPr>
              <a:t>Step 1 </a:t>
            </a:r>
          </a:p>
          <a:p>
            <a:pPr algn="l"/>
            <a:r>
              <a:rPr lang="en-US" sz="3200" b="1" dirty="0" smtClean="0">
                <a:solidFill>
                  <a:srgbClr val="0000BA"/>
                </a:solidFill>
                <a:latin typeface="Myriad Pro"/>
                <a:cs typeface="Myriad Pro"/>
              </a:rPr>
              <a:t>Define and scope the Fisheries Management Unit (FMU)</a:t>
            </a:r>
            <a:endParaRPr lang="en-US" sz="32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9129" y="5839325"/>
            <a:ext cx="6985412" cy="481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Clr>
                <a:srgbClr val="35FF4E"/>
              </a:buClr>
              <a:buSzPct val="100000"/>
            </a:pPr>
            <a:r>
              <a:rPr lang="en-US" sz="2400" b="1" dirty="0" smtClean="0">
                <a:latin typeface="Myriad Pro"/>
                <a:cs typeface="Myriad Pro"/>
              </a:rPr>
              <a:t>Provides background information and a vision</a:t>
            </a:r>
            <a:endParaRPr lang="en-US" sz="1800" b="1" dirty="0" smtClean="0">
              <a:latin typeface="Myriad Pro"/>
              <a:cs typeface="Myriad Pr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68" y="2461683"/>
            <a:ext cx="3804510" cy="3281390"/>
          </a:xfrm>
          <a:prstGeom prst="rect">
            <a:avLst/>
          </a:prstGeom>
          <a:ln w="50800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5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924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6400" y="1079500"/>
            <a:ext cx="8877600" cy="1394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Step 2 </a:t>
            </a:r>
          </a:p>
          <a:p>
            <a:pPr algn="l"/>
            <a:r>
              <a:rPr lang="en-US" sz="4000" b="1" dirty="0">
                <a:solidFill>
                  <a:srgbClr val="0000BA"/>
                </a:solidFill>
                <a:latin typeface="Myriad Pro"/>
                <a:cs typeface="Myriad Pro"/>
              </a:rPr>
              <a:t>Identify &amp; prioritize issues &amp; goals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82623" y="2819400"/>
            <a:ext cx="4966855" cy="26823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Myriad Pro"/>
              </a:rPr>
              <a:t>2.1 Identify threats &amp; issues</a:t>
            </a:r>
          </a:p>
          <a:p>
            <a:pPr marL="514350" indent="-514350"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Myriad Pro"/>
              </a:rPr>
              <a:t>2.2 Prioritize issues</a:t>
            </a:r>
            <a:endParaRPr lang="en-US" sz="2800" dirty="0" smtClean="0">
              <a:latin typeface="Myriad Pro"/>
            </a:endParaRPr>
          </a:p>
          <a:p>
            <a:pPr marL="514350" indent="-514350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sz="2800" dirty="0" smtClean="0">
                <a:solidFill>
                  <a:schemeClr val="tx1"/>
                </a:solidFill>
                <a:latin typeface="Myriad Pro"/>
              </a:rPr>
              <a:t>2.3 Define goals for EAFM 	plan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3543300"/>
            <a:ext cx="2660072" cy="2690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Clr>
                <a:srgbClr val="35FF4E"/>
              </a:buClr>
              <a:buSzPct val="100000"/>
            </a:pPr>
            <a:r>
              <a:rPr lang="en-US" sz="2400" b="1" dirty="0" smtClean="0">
                <a:latin typeface="Myriad Pro"/>
                <a:cs typeface="Myriad Pro"/>
              </a:rPr>
              <a:t>Identifies the high priority issues and sets goals</a:t>
            </a:r>
            <a:endParaRPr lang="en-US" sz="1800" b="1" dirty="0" smtClean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6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5315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6400" y="1079500"/>
            <a:ext cx="8877600" cy="1394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Reality check I</a:t>
            </a:r>
          </a:p>
        </p:txBody>
      </p:sp>
      <p:pic>
        <p:nvPicPr>
          <p:cNvPr id="9" name="Picture 8" descr="Green Reality che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3231" y="2474216"/>
            <a:ext cx="4424517" cy="24534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58922" y="2824542"/>
            <a:ext cx="3878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yriad Pro"/>
                <a:cs typeface="Myriad Pro"/>
              </a:rPr>
              <a:t>Reality check l</a:t>
            </a:r>
          </a:p>
          <a:p>
            <a:r>
              <a:rPr lang="en-US" sz="2000" b="1" dirty="0" smtClean="0">
                <a:latin typeface="Myriad Pro"/>
                <a:cs typeface="Myriad Pro"/>
              </a:rPr>
              <a:t>-Constraints &amp; opportunities</a:t>
            </a:r>
          </a:p>
          <a:p>
            <a:r>
              <a:rPr lang="en-US" sz="2000" b="1" dirty="0" smtClean="0">
                <a:latin typeface="Myriad Pro"/>
                <a:cs typeface="Myriad Pro"/>
              </a:rPr>
              <a:t>-Facilitation / skills</a:t>
            </a:r>
          </a:p>
          <a:p>
            <a:r>
              <a:rPr lang="en-US" sz="2000" b="1" dirty="0" smtClean="0">
                <a:latin typeface="Myriad Pro"/>
                <a:cs typeface="Myriad Pro"/>
              </a:rPr>
              <a:t>-Conflict management</a:t>
            </a:r>
            <a:endParaRPr lang="en-US" sz="2000" b="1" dirty="0">
              <a:latin typeface="Myriad Pro"/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65505" y="3005235"/>
            <a:ext cx="2660072" cy="2690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Clr>
                <a:srgbClr val="35FF4E"/>
              </a:buClr>
              <a:buSzPct val="100000"/>
            </a:pPr>
            <a:r>
              <a:rPr lang="en-US" sz="2400" b="1" dirty="0" smtClean="0">
                <a:latin typeface="Myriad Pro"/>
                <a:cs typeface="Myriad Pro"/>
              </a:rPr>
              <a:t>Are the goals achievable?</a:t>
            </a:r>
            <a:endParaRPr lang="en-US" sz="1800" b="1" dirty="0" smtClean="0">
              <a:latin typeface="Myriad Pro"/>
              <a:cs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7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268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7256" y="596454"/>
            <a:ext cx="8846744" cy="1286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Step 3 </a:t>
            </a:r>
            <a:b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</a:b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Developing the EAFM plan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20041" y="2805838"/>
            <a:ext cx="3640831" cy="19739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buClr>
                <a:srgbClr val="35FF4E"/>
              </a:buClr>
              <a:buSzPct val="100000"/>
            </a:pPr>
            <a:endParaRPr lang="en-US" sz="2400" dirty="0" smtClean="0">
              <a:latin typeface="Myriad Pro"/>
              <a:cs typeface="Myriad Pro"/>
            </a:endParaRPr>
          </a:p>
          <a:p>
            <a:pPr algn="l">
              <a:lnSpc>
                <a:spcPct val="90000"/>
              </a:lnSpc>
              <a:buClr>
                <a:srgbClr val="35FF4E"/>
              </a:buClr>
              <a:buSzPct val="100000"/>
            </a:pPr>
            <a:endParaRPr lang="en-US" sz="2400" dirty="0" smtClean="0">
              <a:latin typeface="Myriad Pro"/>
              <a:cs typeface="Myriad Pro"/>
            </a:endParaRPr>
          </a:p>
          <a:p>
            <a:pPr algn="l">
              <a:lnSpc>
                <a:spcPct val="90000"/>
              </a:lnSpc>
              <a:buClr>
                <a:srgbClr val="35FF4E"/>
              </a:buClr>
              <a:buSzPct val="100000"/>
            </a:pPr>
            <a:endParaRPr lang="en-US" sz="2400" b="1" dirty="0">
              <a:solidFill>
                <a:srgbClr val="0000BA"/>
              </a:solidFill>
              <a:latin typeface="Myriad Pro"/>
              <a:cs typeface="Myriad Pro"/>
            </a:endParaRPr>
          </a:p>
          <a:p>
            <a:pPr algn="l">
              <a:lnSpc>
                <a:spcPct val="90000"/>
              </a:lnSpc>
              <a:buClr>
                <a:srgbClr val="35FF4E"/>
              </a:buClr>
              <a:buSzPct val="100000"/>
            </a:pPr>
            <a:endParaRPr lang="en-US" sz="2400" b="1" dirty="0">
              <a:solidFill>
                <a:srgbClr val="0000BA"/>
              </a:solidFill>
              <a:latin typeface="Myriad Pro"/>
              <a:cs typeface="Myriad Pro"/>
            </a:endParaRPr>
          </a:p>
          <a:p>
            <a:pPr algn="l">
              <a:lnSpc>
                <a:spcPct val="90000"/>
              </a:lnSpc>
              <a:buClr>
                <a:srgbClr val="35FF4E"/>
              </a:buClr>
              <a:buSzPct val="100000"/>
            </a:pPr>
            <a:endParaRPr lang="en-US" sz="24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7256" y="2036904"/>
            <a:ext cx="4966856" cy="42599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lnSpc>
                <a:spcPct val="80000"/>
              </a:lnSpc>
              <a:spcAft>
                <a:spcPts val="1800"/>
              </a:spcAft>
              <a:buFont typeface="Myriad Pro" pitchFamily="34" charset="0"/>
              <a:buNone/>
              <a:defRPr/>
            </a:pPr>
            <a:r>
              <a:rPr lang="en-GB" sz="2400" dirty="0" smtClean="0">
                <a:solidFill>
                  <a:schemeClr val="tx1"/>
                </a:solidFill>
                <a:latin typeface="Myriad Pro"/>
              </a:rPr>
              <a:t>3.1 Develop operational objectives</a:t>
            </a:r>
          </a:p>
          <a:p>
            <a:pPr marL="446088" indent="-446088">
              <a:lnSpc>
                <a:spcPct val="80000"/>
              </a:lnSpc>
              <a:spcAft>
                <a:spcPts val="1800"/>
              </a:spcAft>
              <a:buFont typeface="Myriad Pro" pitchFamily="34" charset="0"/>
              <a:buNone/>
              <a:defRPr/>
            </a:pPr>
            <a:r>
              <a:rPr lang="en-GB" sz="2400" dirty="0" smtClean="0">
                <a:solidFill>
                  <a:schemeClr val="tx1"/>
                </a:solidFill>
                <a:latin typeface="Myriad Pro"/>
              </a:rPr>
              <a:t>3.2 Develop indicators &amp; benchmarks </a:t>
            </a:r>
          </a:p>
          <a:p>
            <a:pPr marL="446088" indent="-446088">
              <a:lnSpc>
                <a:spcPct val="80000"/>
              </a:lnSpc>
              <a:spcAft>
                <a:spcPts val="1800"/>
              </a:spcAft>
              <a:buFont typeface="Myriad Pro" pitchFamily="34" charset="0"/>
              <a:buNone/>
              <a:defRPr/>
            </a:pPr>
            <a:r>
              <a:rPr lang="en-GB" sz="2400" dirty="0" smtClean="0">
                <a:solidFill>
                  <a:schemeClr val="tx1"/>
                </a:solidFill>
                <a:latin typeface="Myriad Pro"/>
              </a:rPr>
              <a:t>3.3 Management actions &amp; compliance</a:t>
            </a:r>
          </a:p>
          <a:p>
            <a:pPr marL="446088" indent="-446088">
              <a:lnSpc>
                <a:spcPct val="80000"/>
              </a:lnSpc>
              <a:spcAft>
                <a:spcPts val="1800"/>
              </a:spcAft>
              <a:buFont typeface="Myriad Pro" pitchFamily="34" charset="0"/>
              <a:buNone/>
              <a:defRPr/>
            </a:pPr>
            <a:r>
              <a:rPr lang="en-GB" sz="2400" dirty="0" smtClean="0">
                <a:solidFill>
                  <a:schemeClr val="tx1"/>
                </a:solidFill>
                <a:latin typeface="Myriad Pro"/>
              </a:rPr>
              <a:t>3.4 Identify sustainable financing</a:t>
            </a:r>
          </a:p>
          <a:p>
            <a:pPr marL="446088" indent="-446088">
              <a:lnSpc>
                <a:spcPct val="80000"/>
              </a:lnSpc>
              <a:spcAft>
                <a:spcPts val="1800"/>
              </a:spcAft>
              <a:buFont typeface="Myriad Pro" pitchFamily="34" charset="0"/>
              <a:buNone/>
              <a:defRPr/>
            </a:pPr>
            <a:r>
              <a:rPr lang="en-GB" sz="2400" dirty="0" smtClean="0">
                <a:solidFill>
                  <a:schemeClr val="tx1"/>
                </a:solidFill>
                <a:latin typeface="Myriad Pro"/>
              </a:rPr>
              <a:t>3.5 Finalize the EAFM plan</a:t>
            </a:r>
            <a:endParaRPr lang="en-US" sz="2400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77676" y="2803713"/>
            <a:ext cx="2660072" cy="2690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Clr>
                <a:srgbClr val="35FF4E"/>
              </a:buClr>
              <a:buSzPct val="100000"/>
            </a:pPr>
            <a:r>
              <a:rPr lang="en-US" sz="2400" b="1" dirty="0" smtClean="0">
                <a:latin typeface="Myriad Pro"/>
                <a:cs typeface="Myriad Pro"/>
              </a:rPr>
              <a:t>Develops the management framework</a:t>
            </a:r>
            <a:endParaRPr lang="en-US" sz="1800" b="1" dirty="0" smtClean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8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5232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3910" y="772786"/>
            <a:ext cx="9144000" cy="1210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Step 4 Implement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16366" y="1784564"/>
            <a:ext cx="5161377" cy="185112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00" indent="-635000">
              <a:lnSpc>
                <a:spcPct val="90000"/>
              </a:lnSpc>
              <a:spcAft>
                <a:spcPts val="1200"/>
              </a:spcAft>
              <a:buFont typeface="Myriad Pro" pitchFamily="34" charset="0"/>
              <a:buNone/>
              <a:tabLst>
                <a:tab pos="715963" algn="l"/>
              </a:tabLst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4.1  Formalize, communicate and engage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4887" y="3681094"/>
            <a:ext cx="3712456" cy="2690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Clr>
                <a:srgbClr val="35FF4E"/>
              </a:buClr>
              <a:buSzPct val="100000"/>
            </a:pPr>
            <a:r>
              <a:rPr lang="en-US" sz="2400" b="1" dirty="0" smtClean="0">
                <a:latin typeface="Myriad Pro"/>
                <a:cs typeface="Myriad Pro"/>
              </a:rPr>
              <a:t>Implements the plan through formalizing and communicating it</a:t>
            </a:r>
            <a:endParaRPr lang="en-US" sz="1800" b="1" dirty="0" smtClean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7748" y="6435753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9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979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1050</Words>
  <Application>Microsoft Office PowerPoint</Application>
  <PresentationFormat>On-screen Show (4:3)</PresentationFormat>
  <Paragraphs>153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Myriad Pro</vt:lpstr>
      <vt:lpstr>Office Theme</vt:lpstr>
      <vt:lpstr>7. EAFM  process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Wendy Worrall</dc:creator>
  <cp:keywords/>
  <dc:description/>
  <cp:lastModifiedBy>Derek Staples</cp:lastModifiedBy>
  <cp:revision>218</cp:revision>
  <cp:lastPrinted>2014-02-16T07:54:22Z</cp:lastPrinted>
  <dcterms:created xsi:type="dcterms:W3CDTF">2014-03-26T03:22:30Z</dcterms:created>
  <dcterms:modified xsi:type="dcterms:W3CDTF">2016-06-23T07:13:44Z</dcterms:modified>
  <cp:category/>
</cp:coreProperties>
</file>